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bastian Hampf" initials="SH" lastIdx="1" clrIdx="0">
    <p:extLst>
      <p:ext uri="{19B8F6BF-5375-455C-9EA6-DF929625EA0E}">
        <p15:presenceInfo xmlns:p15="http://schemas.microsoft.com/office/powerpoint/2012/main" userId="15f6092faf7a653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22C0E2-65A6-4ACA-AA41-EB15922F9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089FA52-0DD9-4D3B-9DDA-F9B0FF6C5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EBABE5-54CF-49B1-83AD-B2A7F9222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9F42-B948-4773-9873-B4DB523E85B3}" type="datetimeFigureOut">
              <a:rPr lang="de-DE" smtClean="0"/>
              <a:t>15.05.2018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B2D0F3-8068-4984-9EC2-06C614CC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1D80E6-F929-471D-9104-7BE3F105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65F6-78E8-49B4-9543-9F95779F4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56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BF46DA-D9C4-42BF-BF8E-2F13CD08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D1F9DC1-2D51-4DB7-BBA4-9F4F2FFDA2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E2652F-C236-4F30-B9A8-2BD31BDA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9F42-B948-4773-9873-B4DB523E85B3}" type="datetimeFigureOut">
              <a:rPr lang="de-DE" smtClean="0"/>
              <a:t>15.05.2018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0B3AD9-AE9C-47D5-A870-E0AFC08D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E9DD6D-65AF-405C-ACCB-11A9EE060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65F6-78E8-49B4-9543-9F95779F4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09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6F83A8-4219-42A1-961B-CE99745FC7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EE8BC3D-DF03-4AFE-949F-E61D18D8D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58B25B-F021-4D88-BB1C-FD7D04C2E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9F42-B948-4773-9873-B4DB523E85B3}" type="datetimeFigureOut">
              <a:rPr lang="de-DE" smtClean="0"/>
              <a:t>15.05.2018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686D4D-DCEA-4518-8CEE-99A1AEB0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65CE4C-84EF-470B-A111-9EB4A2E3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65F6-78E8-49B4-9543-9F95779F4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05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BF155-58D4-4739-9EFB-6B70DAE91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BC1658-6E3C-4780-BB91-DB309FA9B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024C9A-0806-4834-8D3A-8E64EBEAE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9F42-B948-4773-9873-B4DB523E85B3}" type="datetimeFigureOut">
              <a:rPr lang="de-DE" smtClean="0"/>
              <a:t>15.05.2018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2F691B-2256-4822-AA58-43FDAB73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76C79F-038B-4914-A3B4-AE2E03C51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65F6-78E8-49B4-9543-9F95779F4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94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BF59B7-1270-490A-9951-0A19B88BA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5343BA-3636-4206-BE15-B302673EC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B052BB-4B61-4098-89DE-50CA55B32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9F42-B948-4773-9873-B4DB523E85B3}" type="datetimeFigureOut">
              <a:rPr lang="de-DE" smtClean="0"/>
              <a:t>15.05.2018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574750-9CA5-49A2-AACC-81B308B28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25F195-37D0-47CA-9CC5-53CB5223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65F6-78E8-49B4-9543-9F95779F4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95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F4078D-4A60-4859-8007-D0A641F29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C95852-BEA4-4268-BB97-1CB9ADC2C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55D8FE7-3CEC-4A19-A86E-EB62F9AB3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69AC6EB-6DD1-4BD3-99E2-87E0AB797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9F42-B948-4773-9873-B4DB523E85B3}" type="datetimeFigureOut">
              <a:rPr lang="de-DE" smtClean="0"/>
              <a:t>15.05.2018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3ACA67-6C59-4419-849A-893BEE855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D5D740-0546-4252-85E5-D1AB6C11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65F6-78E8-49B4-9543-9F95779F4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59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4A4D3-60D6-470B-AF06-4301194C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8A18251-0C54-4778-BE8B-A8AA7E0C9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94BA57E-0BF3-4235-9276-1EAFC6F04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A6C865F-4F1D-42BA-A465-EB20A16DC6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72326AE-7A09-43FB-B469-1137178E4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75845C3-8714-409A-B4BD-4B2E069C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9F42-B948-4773-9873-B4DB523E85B3}" type="datetimeFigureOut">
              <a:rPr lang="de-DE" smtClean="0"/>
              <a:t>15.05.2018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D5F8B6A-CB0A-4C66-B0FD-1FDAE9BA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0945541-0A57-49B0-BA2B-7B08DC7DD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65F6-78E8-49B4-9543-9F95779F4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413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DC3D68-0A97-4042-8173-E197F0213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62CAB19-42CB-465E-A4E1-DC1C212A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9F42-B948-4773-9873-B4DB523E85B3}" type="datetimeFigureOut">
              <a:rPr lang="de-DE" smtClean="0"/>
              <a:t>15.05.2018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9B3303B-4240-4473-AC31-CC26EFCF1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DC428E2-F9BE-44C5-AA39-45DE1B6F3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65F6-78E8-49B4-9543-9F95779F4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799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4119CF1-299A-40DE-8C13-4136C2D53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9F42-B948-4773-9873-B4DB523E85B3}" type="datetimeFigureOut">
              <a:rPr lang="de-DE" smtClean="0"/>
              <a:t>15.05.2018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7F8A76D-1C14-44DD-A695-FF7354C9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13FF87-BB7B-44A3-925A-0F7A2B85B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65F6-78E8-49B4-9543-9F95779F4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29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AB05A-5308-4ECB-9CA7-766740103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88050E-D463-4C01-A95D-FB20D3C14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0537531-8B7C-49F4-870B-D8A7A0920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EB2C05-14E2-485D-83D1-68165BF0B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9F42-B948-4773-9873-B4DB523E85B3}" type="datetimeFigureOut">
              <a:rPr lang="de-DE" smtClean="0"/>
              <a:t>15.05.2018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E17ED8-B9EF-487E-8F47-ABF2915F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A172E2-2E0B-4EAA-AD6F-59C364ECD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65F6-78E8-49B4-9543-9F95779F4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66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3ECA2-40F3-421F-8E2E-1013858A2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EB03FD5-29A0-4C84-8DB8-11BCC51068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5F2D3A3-FCAD-4B20-A425-CE0397395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2E8D17-CD3C-431E-9C1F-FB633549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9F42-B948-4773-9873-B4DB523E85B3}" type="datetimeFigureOut">
              <a:rPr lang="de-DE" smtClean="0"/>
              <a:t>15.05.2018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5DDAB1-75D5-4CBD-A176-030E00CC1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2385851-BAED-4B0A-B416-0B930EBE4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E65F6-78E8-49B4-9543-9F95779F4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646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F527C24-059D-4D63-9DFD-B35795837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7FD312-9ADA-4317-9127-65A84860E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07BD94-78E1-40EC-8686-4955F917F5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F9F42-B948-4773-9873-B4DB523E85B3}" type="datetimeFigureOut">
              <a:rPr lang="de-DE" smtClean="0"/>
              <a:t>15.05.2018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C9F0E4-9E5E-40C5-B14A-92B0D9EC0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8BB15F-FBC9-46B7-9386-36D6D5B04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E65F6-78E8-49B4-9543-9F95779F47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22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A01-AE5F-430F-A681-46448DE571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Bürgerbeteiligung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D11EA09-7124-4919-90DB-530FE7D47D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Eine Chance für die SPD?</a:t>
            </a:r>
          </a:p>
          <a:p>
            <a:r>
              <a:rPr lang="de-DE" dirty="0"/>
              <a:t>Eine Stadt auf dem Weg zur Bürgerkommune</a:t>
            </a:r>
          </a:p>
        </p:txBody>
      </p:sp>
    </p:spTree>
    <p:extLst>
      <p:ext uri="{BB962C8B-B14F-4D97-AF65-F5344CB8AC3E}">
        <p14:creationId xmlns:p14="http://schemas.microsoft.com/office/powerpoint/2010/main" val="425196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1A7D8C-C1C7-409F-9582-D4F53CE5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Bürgerbeteiligung?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A2C9D7-133B-476B-8BB5-17E2D0D3C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Bürgerbeteiligung ist eine Bezeichnung von Handlungen und Verhaltensweisen, </a:t>
            </a:r>
            <a:r>
              <a:rPr lang="de-DE" b="1" dirty="0"/>
              <a:t>die Bürgerinnen und Bürger freiwillig </a:t>
            </a:r>
            <a:r>
              <a:rPr lang="de-DE" dirty="0"/>
              <a:t>und mit dem Ziel verfolgen, </a:t>
            </a:r>
            <a:r>
              <a:rPr lang="de-DE" b="1" dirty="0"/>
              <a:t>Entscheidungen auf den verschiedenen Ebenen </a:t>
            </a:r>
            <a:r>
              <a:rPr lang="de-DE" dirty="0"/>
              <a:t>des politisch-administrativen Systems </a:t>
            </a:r>
            <a:r>
              <a:rPr lang="de-DE" b="1" dirty="0"/>
              <a:t>zu beeinflussen </a:t>
            </a:r>
            <a:r>
              <a:rPr lang="de-DE" dirty="0"/>
              <a:t>(vgl.: </a:t>
            </a:r>
            <a:r>
              <a:rPr lang="de-DE" dirty="0" err="1"/>
              <a:t>Kaase</a:t>
            </a:r>
            <a:r>
              <a:rPr lang="de-DE" dirty="0"/>
              <a:t> 2003).</a:t>
            </a:r>
          </a:p>
        </p:txBody>
      </p:sp>
    </p:spTree>
    <p:extLst>
      <p:ext uri="{BB962C8B-B14F-4D97-AF65-F5344CB8AC3E}">
        <p14:creationId xmlns:p14="http://schemas.microsoft.com/office/powerpoint/2010/main" val="157426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624F8-F38E-493C-A5E1-DC877CA12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Problemdefinition</a:t>
            </a:r>
          </a:p>
        </p:txBody>
      </p:sp>
      <p:sp>
        <p:nvSpPr>
          <p:cNvPr id="4" name="Gleichschenkliges Dreieck 3">
            <a:extLst>
              <a:ext uri="{FF2B5EF4-FFF2-40B4-BE49-F238E27FC236}">
                <a16:creationId xmlns:a16="http://schemas.microsoft.com/office/drawing/2014/main" id="{A04F9E32-6893-43B6-91EE-8402969DB5EF}"/>
              </a:ext>
            </a:extLst>
          </p:cNvPr>
          <p:cNvSpPr/>
          <p:nvPr/>
        </p:nvSpPr>
        <p:spPr>
          <a:xfrm>
            <a:off x="4002156" y="2596564"/>
            <a:ext cx="3776869" cy="25850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15C87A8-B0CB-4E7E-8EF9-6DBBDC037941}"/>
              </a:ext>
            </a:extLst>
          </p:cNvPr>
          <p:cNvSpPr txBox="1"/>
          <p:nvPr/>
        </p:nvSpPr>
        <p:spPr>
          <a:xfrm>
            <a:off x="4704522" y="2133600"/>
            <a:ext cx="257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      Stadtverwaltung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88E6D75-40FB-4D2A-9648-A0AC4FCB59F4}"/>
              </a:ext>
            </a:extLst>
          </p:cNvPr>
          <p:cNvSpPr txBox="1"/>
          <p:nvPr/>
        </p:nvSpPr>
        <p:spPr>
          <a:xfrm>
            <a:off x="2517913" y="5181600"/>
            <a:ext cx="205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                   Stadtrat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6051D04-B3B6-4272-97AE-C9385DB43EFF}"/>
              </a:ext>
            </a:extLst>
          </p:cNvPr>
          <p:cNvSpPr txBox="1"/>
          <p:nvPr/>
        </p:nvSpPr>
        <p:spPr>
          <a:xfrm>
            <a:off x="7275443" y="5181600"/>
            <a:ext cx="2676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Bürgerschaft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6417B11-61DF-433B-AE07-182F3CB58B04}"/>
              </a:ext>
            </a:extLst>
          </p:cNvPr>
          <p:cNvSpPr txBox="1"/>
          <p:nvPr/>
        </p:nvSpPr>
        <p:spPr>
          <a:xfrm>
            <a:off x="7421217" y="2133600"/>
            <a:ext cx="37371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Ökonomisches Handeln der Verwaltung &lt;-&gt; Probleme der Bürgerschaft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Vielzahl der Aufgaben &lt;-&gt; derzeitigen Personallage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96A82D0-9073-40FC-993C-7200E4F49A69}"/>
              </a:ext>
            </a:extLst>
          </p:cNvPr>
          <p:cNvSpPr txBox="1"/>
          <p:nvPr/>
        </p:nvSpPr>
        <p:spPr>
          <a:xfrm>
            <a:off x="675860" y="2872264"/>
            <a:ext cx="26504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Fehlende Visionen für eine Kooperation zwischen Bürgerschaft, Verwaltung und Stadtrat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Fehlende Transparenz innerhalb der Entscheidungsprozesse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FC215F9-D448-4288-AF78-F9F6945D01C9}"/>
              </a:ext>
            </a:extLst>
          </p:cNvPr>
          <p:cNvSpPr txBox="1"/>
          <p:nvPr/>
        </p:nvSpPr>
        <p:spPr>
          <a:xfrm>
            <a:off x="8812696" y="4053840"/>
            <a:ext cx="27697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Politik- Parteien- und Personenverdrossenheit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Fehlendes partielles politisches und zivilgesellschaftliches 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Enttäuschung bei 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304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C1470-51B6-42D2-B1E5-A74F9EFB3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997765" cy="1325563"/>
          </a:xfrm>
        </p:spPr>
        <p:txBody>
          <a:bodyPr/>
          <a:lstStyle/>
          <a:p>
            <a:r>
              <a:rPr lang="de-DE" dirty="0"/>
              <a:t>Lösung: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32165A-AE55-434B-AB22-366451A95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Es betont die Bedeutung der kommunalen Ebene im demokratischen föderalen Staatsgebilde und fordert mehr Selbststeuerung der örtlichen Zivilgesellschaft durch Partizipation, Bürgerengagement, Transparenz und Feedback. </a:t>
            </a:r>
          </a:p>
          <a:p>
            <a:pPr marL="0" indent="0">
              <a:buNone/>
            </a:pPr>
            <a:r>
              <a:rPr lang="de-DE" dirty="0"/>
              <a:t>Diese Komponenten sind Dimensionen aus dem Open Government (Öffnende Verwaltung gegenüber Bürgern und Wirtschaft). </a:t>
            </a:r>
          </a:p>
          <a:p>
            <a:pPr marL="0" indent="0">
              <a:buNone/>
            </a:pPr>
            <a:r>
              <a:rPr lang="de-DE" dirty="0"/>
              <a:t>Planungs-, Entscheidungs- und Umsetzungsprozesse bieten der Bürgerschaft die Möglichkeit zur Mitgestaltung. </a:t>
            </a:r>
          </a:p>
          <a:p>
            <a:pPr marL="0" indent="0">
              <a:buNone/>
            </a:pPr>
            <a:r>
              <a:rPr lang="de-DE" dirty="0"/>
              <a:t>Der Bürger wird als Koproduzent wahrgenommen. Die Verwaltung agiert mit ihm und anderen Akteuren der Stadtgesellschaft in Netzwerken.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58136B4-A960-4F87-8812-94BD5FABB225}"/>
              </a:ext>
            </a:extLst>
          </p:cNvPr>
          <p:cNvSpPr txBox="1"/>
          <p:nvPr/>
        </p:nvSpPr>
        <p:spPr>
          <a:xfrm>
            <a:off x="2835965" y="643185"/>
            <a:ext cx="85178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>
                <a:latin typeface="+mj-lt"/>
              </a:rPr>
              <a:t>Bürgerkommune!</a:t>
            </a:r>
          </a:p>
        </p:txBody>
      </p:sp>
    </p:spTree>
    <p:extLst>
      <p:ext uri="{BB962C8B-B14F-4D97-AF65-F5344CB8AC3E}">
        <p14:creationId xmlns:p14="http://schemas.microsoft.com/office/powerpoint/2010/main" val="191641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F84F7-1B91-4956-A489-B5121A719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Ergebnisse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DE0930-4EA5-4C81-AA9B-731162820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636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Breitbild</PresentationFormat>
  <Paragraphs>24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Bürgerbeteiligung</vt:lpstr>
      <vt:lpstr>Was ist Bürgerbeteiligung?</vt:lpstr>
      <vt:lpstr>Problemdefinition</vt:lpstr>
      <vt:lpstr>Lösung:</vt:lpstr>
      <vt:lpstr>Ergebnisse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Bürgerbeteiligung</dc:title>
  <dc:creator>Sebastian Hampf</dc:creator>
  <cp:lastModifiedBy>Sebastian Hampf</cp:lastModifiedBy>
  <cp:revision>9</cp:revision>
  <dcterms:created xsi:type="dcterms:W3CDTF">2018-05-15T12:27:49Z</dcterms:created>
  <dcterms:modified xsi:type="dcterms:W3CDTF">2018-05-15T15:44:32Z</dcterms:modified>
</cp:coreProperties>
</file>